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B81A7D9-2988-4303-B252-FA9E3E875EE2}" type="datetimeFigureOut">
              <a:rPr lang="en-US" smtClean="0"/>
              <a:t>11/26/2011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87639DD-E5F2-46FB-9F9D-9AB5646C0E9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81A7D9-2988-4303-B252-FA9E3E875EE2}"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81A7D9-2988-4303-B252-FA9E3E875EE2}"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81A7D9-2988-4303-B252-FA9E3E875EE2}"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81A7D9-2988-4303-B252-FA9E3E875EE2}" type="datetimeFigureOut">
              <a:rPr lang="en-US" smtClean="0"/>
              <a:t>11/26/2011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87639DD-E5F2-46FB-9F9D-9AB5646C0E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81A7D9-2988-4303-B252-FA9E3E875EE2}"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81A7D9-2988-4303-B252-FA9E3E875EE2}" type="datetimeFigureOut">
              <a:rPr lang="en-US" smtClean="0"/>
              <a:t>11/26/2011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81A7D9-2988-4303-B252-FA9E3E875EE2}" type="datetimeFigureOut">
              <a:rPr lang="en-US" smtClean="0"/>
              <a:t>11/26/2011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1A7D9-2988-4303-B252-FA9E3E875EE2}" type="datetimeFigureOut">
              <a:rPr lang="en-US" smtClean="0"/>
              <a:t>11/26/2011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81A7D9-2988-4303-B252-FA9E3E875EE2}"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81A7D9-2988-4303-B252-FA9E3E875EE2}" type="datetimeFigureOut">
              <a:rPr lang="en-US" smtClean="0"/>
              <a:t>11/26/2011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639DD-E5F2-46FB-9F9D-9AB5646C0E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81A7D9-2988-4303-B252-FA9E3E875EE2}" type="datetimeFigureOut">
              <a:rPr lang="en-US" smtClean="0"/>
              <a:t>11/26/2011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7639DD-E5F2-46FB-9F9D-9AB5646C0E9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err="1" smtClean="0">
                <a:latin typeface="Andalus" pitchFamily="2" charset="-78"/>
                <a:cs typeface="Andalus" pitchFamily="2" charset="-78"/>
              </a:rPr>
              <a:t>Spanakopita</a:t>
            </a:r>
            <a:endParaRPr lang="en-US" sz="4400" dirty="0">
              <a:latin typeface="Andalus" pitchFamily="2" charset="-78"/>
              <a:cs typeface="Andalus" pitchFamily="2" charset="-78"/>
            </a:endParaRPr>
          </a:p>
        </p:txBody>
      </p:sp>
      <p:pic>
        <p:nvPicPr>
          <p:cNvPr id="7" name="Picture Placeholder 6" descr="DSCN2382.JPG"/>
          <p:cNvPicPr>
            <a:picLocks noGrp="1" noChangeAspect="1"/>
          </p:cNvPicPr>
          <p:nvPr>
            <p:ph type="pic" idx="1"/>
          </p:nvPr>
        </p:nvPicPr>
        <p:blipFill>
          <a:blip r:embed="rId2" cstate="print"/>
          <a:srcRect t="1852" b="1852"/>
          <a:stretch>
            <a:fillRect/>
          </a:stretch>
        </p:blipFill>
        <p:spPr/>
      </p:pic>
      <p:sp>
        <p:nvSpPr>
          <p:cNvPr id="6" name="Text Placeholder 5"/>
          <p:cNvSpPr>
            <a:spLocks noGrp="1"/>
          </p:cNvSpPr>
          <p:nvPr>
            <p:ph type="body" sz="half" idx="2"/>
          </p:nvPr>
        </p:nvSpPr>
        <p:spPr/>
        <p:txBody>
          <a:bodyPr>
            <a:normAutofit/>
          </a:bodyPr>
          <a:lstStyle/>
          <a:p>
            <a:r>
              <a:rPr lang="en-US" sz="2000" dirty="0" err="1" smtClean="0">
                <a:latin typeface="Andalus" pitchFamily="2" charset="-78"/>
                <a:cs typeface="Andalus" pitchFamily="2" charset="-78"/>
              </a:rPr>
              <a:t>Vesna</a:t>
            </a:r>
            <a:r>
              <a:rPr lang="en-US" sz="2000" dirty="0" smtClean="0">
                <a:latin typeface="Andalus" pitchFamily="2" charset="-78"/>
                <a:cs typeface="Andalus" pitchFamily="2" charset="-78"/>
              </a:rPr>
              <a:t>, Amanda, and </a:t>
            </a:r>
            <a:r>
              <a:rPr lang="en-US" sz="2000" dirty="0" err="1" smtClean="0">
                <a:latin typeface="Andalus" pitchFamily="2" charset="-78"/>
                <a:cs typeface="Andalus" pitchFamily="2" charset="-78"/>
              </a:rPr>
              <a:t>Magdelena</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400.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000" dirty="0" smtClean="0">
                <a:latin typeface="Andalus" pitchFamily="2" charset="-78"/>
                <a:cs typeface="Andalus" pitchFamily="2" charset="-78"/>
              </a:rPr>
              <a:t>Isn’t it beautiful!?!</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401.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000" dirty="0" smtClean="0">
                <a:latin typeface="Andalus" pitchFamily="2" charset="-78"/>
                <a:cs typeface="Andalus" pitchFamily="2" charset="-78"/>
              </a:rPr>
              <a:t>The wonderful cook with </a:t>
            </a:r>
            <a:r>
              <a:rPr lang="en-US" sz="2000" smtClean="0">
                <a:latin typeface="Andalus" pitchFamily="2" charset="-78"/>
                <a:cs typeface="Andalus" pitchFamily="2" charset="-78"/>
              </a:rPr>
              <a:t>her helpful apprentice.</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026" name="Picture 2" descr="C:\Users\Mandy\Desktop\Pics\Cooking with Vesna - Spanokopita\DSCN2405.JPG"/>
          <p:cNvPicPr>
            <a:picLocks noChangeAspect="1" noChangeArrowheads="1"/>
          </p:cNvPicPr>
          <p:nvPr/>
        </p:nvPicPr>
        <p:blipFill>
          <a:blip r:embed="rId2" cstate="print"/>
          <a:srcRect/>
          <a:stretch>
            <a:fillRect/>
          </a:stretch>
        </p:blipFill>
        <p:spPr bwMode="auto">
          <a:xfrm>
            <a:off x="1981200" y="0"/>
            <a:ext cx="5138737" cy="68516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84.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000" dirty="0" smtClean="0">
                <a:latin typeface="Andalus" pitchFamily="2" charset="-78"/>
                <a:cs typeface="Andalus" pitchFamily="2" charset="-78"/>
              </a:rPr>
              <a:t>Beat two eggs</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85.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fontScale="85000" lnSpcReduction="20000"/>
          </a:bodyPr>
          <a:lstStyle/>
          <a:p>
            <a:r>
              <a:rPr lang="en-US" sz="2000" dirty="0" smtClean="0">
                <a:latin typeface="Andalus" pitchFamily="2" charset="-78"/>
                <a:cs typeface="Andalus" pitchFamily="2" charset="-78"/>
              </a:rPr>
              <a:t>Add to the eggs two boxes of thawed, frozen spinach that has been squeezed to remove the juice.</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88.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a:xfrm>
            <a:off x="1828800" y="1143000"/>
            <a:ext cx="5486400" cy="530352"/>
          </a:xfrm>
        </p:spPr>
        <p:txBody>
          <a:bodyPr>
            <a:noAutofit/>
          </a:bodyPr>
          <a:lstStyle/>
          <a:p>
            <a:r>
              <a:rPr lang="en-US" sz="2000" dirty="0" smtClean="0">
                <a:latin typeface="Andalus" pitchFamily="2" charset="-78"/>
                <a:cs typeface="Andalus" pitchFamily="2" charset="-78"/>
              </a:rPr>
              <a:t>Add one 16 oz. tub of cottage cheese to the egg and spinach mixture. Season with salt to taste.</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87.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000" dirty="0" smtClean="0">
                <a:latin typeface="Andalus" pitchFamily="2" charset="-78"/>
                <a:cs typeface="Andalus" pitchFamily="2" charset="-78"/>
              </a:rPr>
              <a:t>Use one box of store bought </a:t>
            </a:r>
            <a:r>
              <a:rPr lang="en-US" sz="2000" dirty="0" err="1" smtClean="0">
                <a:latin typeface="Andalus" pitchFamily="2" charset="-78"/>
                <a:cs typeface="Andalus" pitchFamily="2" charset="-78"/>
              </a:rPr>
              <a:t>fillo</a:t>
            </a:r>
            <a:r>
              <a:rPr lang="en-US" sz="2000" dirty="0" smtClean="0">
                <a:latin typeface="Andalus" pitchFamily="2" charset="-78"/>
                <a:cs typeface="Andalus" pitchFamily="2" charset="-78"/>
              </a:rPr>
              <a:t> dough.</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90.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a:xfrm>
            <a:off x="1828800" y="533400"/>
            <a:ext cx="5486400" cy="1163739"/>
          </a:xfrm>
        </p:spPr>
        <p:txBody>
          <a:bodyPr>
            <a:normAutofit/>
          </a:bodyPr>
          <a:lstStyle/>
          <a:p>
            <a:r>
              <a:rPr lang="en-US" sz="2000" dirty="0" smtClean="0">
                <a:latin typeface="Andalus" pitchFamily="2" charset="-78"/>
                <a:cs typeface="Andalus" pitchFamily="2" charset="-78"/>
              </a:rPr>
              <a:t>Begin by layering 4-5 sheets of </a:t>
            </a:r>
            <a:r>
              <a:rPr lang="en-US" sz="2000" dirty="0" err="1" smtClean="0">
                <a:latin typeface="Andalus" pitchFamily="2" charset="-78"/>
                <a:cs typeface="Andalus" pitchFamily="2" charset="-78"/>
              </a:rPr>
              <a:t>fillo</a:t>
            </a:r>
            <a:r>
              <a:rPr lang="en-US" sz="2000" dirty="0" smtClean="0">
                <a:latin typeface="Andalus" pitchFamily="2" charset="-78"/>
                <a:cs typeface="Andalus" pitchFamily="2" charset="-78"/>
              </a:rPr>
              <a:t> dough on the bottom of your pan, with butter or oil between the sheets.  </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92.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a:xfrm>
            <a:off x="1828800" y="685800"/>
            <a:ext cx="5486400" cy="1011339"/>
          </a:xfrm>
        </p:spPr>
        <p:txBody>
          <a:bodyPr>
            <a:normAutofit fontScale="85000" lnSpcReduction="20000"/>
          </a:bodyPr>
          <a:lstStyle/>
          <a:p>
            <a:r>
              <a:rPr lang="en-US" sz="2000" dirty="0" smtClean="0">
                <a:latin typeface="Andalus" pitchFamily="2" charset="-78"/>
                <a:cs typeface="Andalus" pitchFamily="2" charset="-78"/>
              </a:rPr>
              <a:t>Spread a quarter or a third of the spinach mixture over the layered </a:t>
            </a:r>
            <a:r>
              <a:rPr lang="en-US" sz="2000" dirty="0" err="1" smtClean="0">
                <a:latin typeface="Andalus" pitchFamily="2" charset="-78"/>
                <a:cs typeface="Andalus" pitchFamily="2" charset="-78"/>
              </a:rPr>
              <a:t>fillo</a:t>
            </a:r>
            <a:r>
              <a:rPr lang="en-US" sz="2000" dirty="0" smtClean="0">
                <a:latin typeface="Andalus" pitchFamily="2" charset="-78"/>
                <a:cs typeface="Andalus" pitchFamily="2" charset="-78"/>
              </a:rPr>
              <a:t> dough.  Repeat these layering steps until you have used up all the spinach mixture, then top it with the last sheets of </a:t>
            </a:r>
            <a:r>
              <a:rPr lang="en-US" sz="2000" dirty="0" err="1" smtClean="0">
                <a:latin typeface="Andalus" pitchFamily="2" charset="-78"/>
                <a:cs typeface="Andalus" pitchFamily="2" charset="-78"/>
              </a:rPr>
              <a:t>fillo</a:t>
            </a:r>
            <a:r>
              <a:rPr lang="en-US" sz="2000" dirty="0" smtClean="0">
                <a:latin typeface="Andalus" pitchFamily="2" charset="-78"/>
                <a:cs typeface="Andalus" pitchFamily="2" charset="-78"/>
              </a:rPr>
              <a:t> dough.</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DSCN2395.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a:xfrm>
            <a:off x="1828800" y="762000"/>
            <a:ext cx="5486400" cy="935139"/>
          </a:xfrm>
        </p:spPr>
        <p:txBody>
          <a:bodyPr>
            <a:normAutofit fontScale="85000" lnSpcReduction="20000"/>
          </a:bodyPr>
          <a:lstStyle/>
          <a:p>
            <a:r>
              <a:rPr lang="en-US" sz="2000" dirty="0" smtClean="0">
                <a:latin typeface="Andalus" pitchFamily="2" charset="-78"/>
                <a:cs typeface="Andalus" pitchFamily="2" charset="-78"/>
              </a:rPr>
              <a:t>Fold the sides of the </a:t>
            </a:r>
            <a:r>
              <a:rPr lang="en-US" sz="2000" dirty="0" err="1" smtClean="0">
                <a:latin typeface="Andalus" pitchFamily="2" charset="-78"/>
                <a:cs typeface="Andalus" pitchFamily="2" charset="-78"/>
              </a:rPr>
              <a:t>fillo</a:t>
            </a:r>
            <a:r>
              <a:rPr lang="en-US" sz="2000" dirty="0" smtClean="0">
                <a:latin typeface="Andalus" pitchFamily="2" charset="-78"/>
                <a:cs typeface="Andalus" pitchFamily="2" charset="-78"/>
              </a:rPr>
              <a:t> dough under themselves to close off the pita and to keep them from separating and burning.  After the edges have been folded under, spread butter or oil over the top of the pita to help it brown.</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Placeholder 6" descr="DSCN2399.JPG"/>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a:xfrm>
            <a:off x="1828800" y="762000"/>
            <a:ext cx="5486400" cy="935139"/>
          </a:xfrm>
        </p:spPr>
        <p:txBody>
          <a:bodyPr>
            <a:normAutofit fontScale="85000" lnSpcReduction="20000"/>
          </a:bodyPr>
          <a:lstStyle/>
          <a:p>
            <a:r>
              <a:rPr lang="en-US" sz="2000" dirty="0" smtClean="0">
                <a:latin typeface="Andalus" pitchFamily="2" charset="-78"/>
                <a:cs typeface="Andalus" pitchFamily="2" charset="-78"/>
              </a:rPr>
              <a:t>Bake at 350 for 18 to 20 minutes, or until golden brown.  After removing the pita from the oven, cover it with a clean kitchen towel and allow it to cool.  This will keep the pita soft.</a:t>
            </a:r>
            <a:endParaRPr lang="en-US" sz="20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TotalTime>
  <Words>225</Words>
  <Application>Microsoft Office PowerPoint</Application>
  <PresentationFormat>On-screen Show (4:3)</PresentationFormat>
  <Paragraphs>12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Spanakopita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Spanakopita</dc:title>
  <dc:creator>Mandy Valora</dc:creator>
  <cp:lastModifiedBy>OSU Libraries</cp:lastModifiedBy>
  <cp:revision>9</cp:revision>
  <dcterms:created xsi:type="dcterms:W3CDTF">2011-11-08T06:42:45Z</dcterms:created>
  <dcterms:modified xsi:type="dcterms:W3CDTF">2011-11-26T23:01:43Z</dcterms:modified>
</cp:coreProperties>
</file>